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7" r:id="rId3"/>
    <p:sldId id="259" r:id="rId4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Mittlere Formatvorlage 2 - Akz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21E4AEA4-8DFA-4A89-87EB-49C32662AFE0}" styleName="Mittlere Formatvorlage 2 - Akz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94660"/>
  </p:normalViewPr>
  <p:slideViewPr>
    <p:cSldViewPr snapToGrid="0">
      <p:cViewPr varScale="1">
        <p:scale>
          <a:sx n="104" d="100"/>
          <a:sy n="104" d="100"/>
        </p:scale>
        <p:origin x="732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226E78B-7980-A6A0-B5E6-15F6FED7128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D21E0FB9-D67A-8D38-52AD-FCC262CB926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Master-Untertitelformat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690C68CE-FD42-CE21-3D55-3A10ED96A7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79E265-4E73-47EF-9705-0447505C5F3C}" type="datetimeFigureOut">
              <a:rPr lang="de-DE" smtClean="0"/>
              <a:t>18.02.2025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E0ED7EF7-063F-EDE4-0FBC-BE6C861FD9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70C950F2-3A22-294E-8CAE-646A5FCD42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1DBA89-5879-4E68-8024-CC4194D104C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666028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6EE4E8E-ABEE-2086-E234-ED10179053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DF89B70B-9991-8E30-C212-1B61F9D06DA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BF9C68CC-6BEC-BAF4-90D4-5914522AC0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79E265-4E73-47EF-9705-0447505C5F3C}" type="datetimeFigureOut">
              <a:rPr lang="de-DE" smtClean="0"/>
              <a:t>18.02.2025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481AB597-4FEE-D53A-2D29-DE49E03B88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5F2D3F3A-8AFF-B9A4-167D-0A4DB2C8A5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1DBA89-5879-4E68-8024-CC4194D104C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197439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>
            <a:extLst>
              <a:ext uri="{FF2B5EF4-FFF2-40B4-BE49-F238E27FC236}">
                <a16:creationId xmlns:a16="http://schemas.microsoft.com/office/drawing/2014/main" id="{73E15F3C-C7D6-EF2A-3887-0A4E379A4FB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ECB888C6-7E70-E68F-A92A-AE524340EEA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C6F09E51-E526-8B02-FE89-8D70DD8126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79E265-4E73-47EF-9705-0447505C5F3C}" type="datetimeFigureOut">
              <a:rPr lang="de-DE" smtClean="0"/>
              <a:t>18.02.2025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1239B8F9-01B5-BE99-79C2-BD744B4C5F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9199B534-EA46-E353-5855-4DC8825A71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1DBA89-5879-4E68-8024-CC4194D104C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351452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E994BEA-9303-DB15-3491-266A91E11D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13337D3E-6FF5-7271-D6FB-6E66C4ADA45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B176E1B4-BDC1-6152-DFB5-C2CD568B99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79E265-4E73-47EF-9705-0447505C5F3C}" type="datetimeFigureOut">
              <a:rPr lang="de-DE" smtClean="0"/>
              <a:t>18.02.2025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1AB853B2-B9EF-5A64-11F4-4E209974A5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3A7208EF-8D1E-EF4B-7C3A-8DB83B84BE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1DBA89-5879-4E68-8024-CC4194D104C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52449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F0275E1-B123-E157-B0D6-452EAA654A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D271D9A9-D239-12D4-6D8B-E44CD027199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72EC6320-5B90-59B1-48C4-0BFE8FC287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79E265-4E73-47EF-9705-0447505C5F3C}" type="datetimeFigureOut">
              <a:rPr lang="de-DE" smtClean="0"/>
              <a:t>18.02.2025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39A33CB6-2CD1-4503-3A67-24566A5A41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79E96887-F6F7-81EC-7795-6051F6234A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1DBA89-5879-4E68-8024-CC4194D104C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22222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1C0462F-804B-6330-593F-1212B4FBEE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0A386735-BC9D-44AC-0F5B-500D5FAB4DD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1181EE7C-50EC-4889-C323-81AD9D6DA36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416F904B-1CD5-36BD-DCF7-525A7A5454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79E265-4E73-47EF-9705-0447505C5F3C}" type="datetimeFigureOut">
              <a:rPr lang="de-DE" smtClean="0"/>
              <a:t>18.02.2025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6A1029D1-A9F4-4113-9349-D5B9E50809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CA311F55-A988-ABC0-CF0E-07B347D876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1DBA89-5879-4E68-8024-CC4194D104C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449188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83573D9-5DCA-70E6-80FC-CB21FBA18B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F914D955-7EAC-3E80-F381-449E6EE7893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F53C561D-2712-5E68-28E2-3D175D1DED8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C4EC15BC-8473-E12D-97D1-0676729280E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A1E63E79-210F-8AD6-4C50-0E8FC04052D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7" name="Datumsplatzhalter 6">
            <a:extLst>
              <a:ext uri="{FF2B5EF4-FFF2-40B4-BE49-F238E27FC236}">
                <a16:creationId xmlns:a16="http://schemas.microsoft.com/office/drawing/2014/main" id="{68C3D71D-79A0-6890-3F33-806EE518FD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79E265-4E73-47EF-9705-0447505C5F3C}" type="datetimeFigureOut">
              <a:rPr lang="de-DE" smtClean="0"/>
              <a:t>18.02.2025</a:t>
            </a:fld>
            <a:endParaRPr lang="de-DE"/>
          </a:p>
        </p:txBody>
      </p:sp>
      <p:sp>
        <p:nvSpPr>
          <p:cNvPr id="8" name="Fußzeilenplatzhalter 7">
            <a:extLst>
              <a:ext uri="{FF2B5EF4-FFF2-40B4-BE49-F238E27FC236}">
                <a16:creationId xmlns:a16="http://schemas.microsoft.com/office/drawing/2014/main" id="{4B2D71CA-391B-B68A-A8AA-203849AA0E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C2D68132-53C7-6600-C935-F6A10DF61D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1DBA89-5879-4E68-8024-CC4194D104C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61367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8EB7E90-D64A-6A5C-34E0-44E848AB2F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CB5EB38F-3B1D-7D8C-314B-5074817AC1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79E265-4E73-47EF-9705-0447505C5F3C}" type="datetimeFigureOut">
              <a:rPr lang="de-DE" smtClean="0"/>
              <a:t>18.02.2025</a:t>
            </a:fld>
            <a:endParaRPr lang="de-DE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1146CFA1-B3C3-30AA-77A4-74524E56C6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768F0880-AFB8-CBD6-CADD-F984D864C6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1DBA89-5879-4E68-8024-CC4194D104C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490110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B86146AA-05FC-7EA8-23B9-89C74F6912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79E265-4E73-47EF-9705-0447505C5F3C}" type="datetimeFigureOut">
              <a:rPr lang="de-DE" smtClean="0"/>
              <a:t>18.02.2025</a:t>
            </a:fld>
            <a:endParaRPr lang="de-DE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4643BB68-DABF-4F02-55BA-B1BAD3E890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0821113E-3EE0-9D84-2B27-A66961DF8F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1DBA89-5879-4E68-8024-CC4194D104C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8675161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62B53FE-FFBF-6E38-A7E6-45DCFF2220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94D4B591-4DA2-1F76-5733-421110BAA1B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85B13AA4-C8F8-A8DE-DD9F-1A1EF6CA429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A8AB12BE-C28A-8ED3-38FD-1E7FE5DB15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79E265-4E73-47EF-9705-0447505C5F3C}" type="datetimeFigureOut">
              <a:rPr lang="de-DE" smtClean="0"/>
              <a:t>18.02.2025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2F2E371F-22D1-2E7A-7278-17E331E81F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0887B3AB-C2C3-A69F-0CB6-9FD5691766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1DBA89-5879-4E68-8024-CC4194D104C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751589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3EE149F-FB7E-DCF8-7543-C6C896525D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Bildplatzhalter 2">
            <a:extLst>
              <a:ext uri="{FF2B5EF4-FFF2-40B4-BE49-F238E27FC236}">
                <a16:creationId xmlns:a16="http://schemas.microsoft.com/office/drawing/2014/main" id="{871CD70C-33BE-5494-B6F7-07015A0A772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1876E94C-9B6F-2613-1209-3CC236994E9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540627C0-0A44-3D70-AD1B-9C42199E7F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79E265-4E73-47EF-9705-0447505C5F3C}" type="datetimeFigureOut">
              <a:rPr lang="de-DE" smtClean="0"/>
              <a:t>18.02.2025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4D7096F9-DBD1-E4E0-E18F-4854046D78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754CAF04-A0BF-2C0A-D128-F7C3E14AAD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1DBA89-5879-4E68-8024-CC4194D104C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555088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BDFCA042-B9B5-0626-C994-CA2B2286C4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B9C0B928-B268-187C-B088-AE6481B0F83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9F88E137-10CA-2823-15E4-F03B664BC5E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79E265-4E73-47EF-9705-0447505C5F3C}" type="datetimeFigureOut">
              <a:rPr lang="de-DE" smtClean="0"/>
              <a:t>18.02.2025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8A002559-5F4D-FE6C-D3A0-92F3DA3FCDC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25273A96-17E7-5E88-96C5-04B358241CF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1DBA89-5879-4E68-8024-CC4194D104C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847431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feld 3">
            <a:extLst>
              <a:ext uri="{FF2B5EF4-FFF2-40B4-BE49-F238E27FC236}">
                <a16:creationId xmlns:a16="http://schemas.microsoft.com/office/drawing/2014/main" id="{61DE1A7A-BBDA-3D76-4634-EB1363B423C8}"/>
              </a:ext>
            </a:extLst>
          </p:cNvPr>
          <p:cNvSpPr txBox="1"/>
          <p:nvPr/>
        </p:nvSpPr>
        <p:spPr>
          <a:xfrm>
            <a:off x="-57149" y="2333229"/>
            <a:ext cx="346551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400" dirty="0"/>
              <a:t>„Ich wohne auch in Aplerbeck. </a:t>
            </a:r>
            <a:br>
              <a:rPr lang="de-DE" sz="2400" dirty="0"/>
            </a:br>
            <a:r>
              <a:rPr lang="de-DE" sz="2400" dirty="0"/>
              <a:t>Von einem Festival habe ich nichts mitbekommen.“ -Amanda B. </a:t>
            </a:r>
          </a:p>
        </p:txBody>
      </p:sp>
      <p:pic>
        <p:nvPicPr>
          <p:cNvPr id="6" name="Grafik 5">
            <a:extLst>
              <a:ext uri="{FF2B5EF4-FFF2-40B4-BE49-F238E27FC236}">
                <a16:creationId xmlns:a16="http://schemas.microsoft.com/office/drawing/2014/main" id="{FD2E07D5-307B-C675-2B26-9E5F17AE374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1638" y="5334396"/>
            <a:ext cx="1995488" cy="1327907"/>
          </a:xfrm>
          <a:prstGeom prst="rect">
            <a:avLst/>
          </a:prstGeom>
        </p:spPr>
      </p:pic>
      <p:pic>
        <p:nvPicPr>
          <p:cNvPr id="9" name="Grafik 8">
            <a:extLst>
              <a:ext uri="{FF2B5EF4-FFF2-40B4-BE49-F238E27FC236}">
                <a16:creationId xmlns:a16="http://schemas.microsoft.com/office/drawing/2014/main" id="{7A90297F-FB13-A411-7A8E-A88E21B8930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3580" y="5334396"/>
            <a:ext cx="1775220" cy="1331415"/>
          </a:xfrm>
          <a:prstGeom prst="rect">
            <a:avLst/>
          </a:prstGeom>
        </p:spPr>
      </p:pic>
      <p:pic>
        <p:nvPicPr>
          <p:cNvPr id="11" name="Grafik 10">
            <a:extLst>
              <a:ext uri="{FF2B5EF4-FFF2-40B4-BE49-F238E27FC236}">
                <a16:creationId xmlns:a16="http://schemas.microsoft.com/office/drawing/2014/main" id="{C249F19F-B831-2A2A-51BD-57D83A8DC81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5500" y="5334396"/>
            <a:ext cx="2381250" cy="1333500"/>
          </a:xfrm>
          <a:prstGeom prst="rect">
            <a:avLst/>
          </a:prstGeom>
        </p:spPr>
      </p:pic>
      <p:pic>
        <p:nvPicPr>
          <p:cNvPr id="13" name="Grafik 12">
            <a:extLst>
              <a:ext uri="{FF2B5EF4-FFF2-40B4-BE49-F238E27FC236}">
                <a16:creationId xmlns:a16="http://schemas.microsoft.com/office/drawing/2014/main" id="{CDA3B5BA-4A8C-90CF-4C11-26588BD7235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400175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E7019BEC-5844-167A-47B5-99475C7794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19325" y="272823"/>
            <a:ext cx="6172199" cy="901362"/>
          </a:xfrm>
        </p:spPr>
        <p:txBody>
          <a:bodyPr>
            <a:normAutofit fontScale="90000"/>
          </a:bodyPr>
          <a:lstStyle/>
          <a:p>
            <a:r>
              <a:rPr lang="de-DE" sz="3600" b="1" dirty="0">
                <a:solidFill>
                  <a:srgbClr val="FFC000"/>
                </a:solidFill>
                <a:latin typeface="AvantGarde Bk BT" panose="020B0402020202020204" pitchFamily="34" charset="0"/>
              </a:rPr>
              <a:t>Gedanken zur </a:t>
            </a:r>
            <a:br>
              <a:rPr lang="de-DE" sz="3600" b="1" dirty="0">
                <a:solidFill>
                  <a:srgbClr val="FFC000"/>
                </a:solidFill>
                <a:latin typeface="AvantGarde Bk BT" panose="020B0402020202020204" pitchFamily="34" charset="0"/>
              </a:rPr>
            </a:br>
            <a:r>
              <a:rPr lang="de-DE" sz="3600" b="1" dirty="0">
                <a:solidFill>
                  <a:srgbClr val="FFC000"/>
                </a:solidFill>
                <a:latin typeface="AvantGarde Bk BT" panose="020B0402020202020204" pitchFamily="34" charset="0"/>
              </a:rPr>
              <a:t>Werbestrategie für 2025</a:t>
            </a:r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079BFFDB-965F-0EAA-3799-826424FCEA9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3296" y="48471"/>
            <a:ext cx="1283130" cy="1125714"/>
          </a:xfrm>
          <a:prstGeom prst="rect">
            <a:avLst/>
          </a:prstGeom>
        </p:spPr>
      </p:pic>
      <p:graphicFrame>
        <p:nvGraphicFramePr>
          <p:cNvPr id="15" name="Tabelle 14">
            <a:extLst>
              <a:ext uri="{FF2B5EF4-FFF2-40B4-BE49-F238E27FC236}">
                <a16:creationId xmlns:a16="http://schemas.microsoft.com/office/drawing/2014/main" id="{AD770500-8B90-7359-50D5-70FE000985F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82643767"/>
              </p:ext>
            </p:extLst>
          </p:nvPr>
        </p:nvGraphicFramePr>
        <p:xfrm>
          <a:off x="3989387" y="1745001"/>
          <a:ext cx="8128000" cy="3388360"/>
        </p:xfrm>
        <a:graphic>
          <a:graphicData uri="http://schemas.openxmlformats.org/drawingml/2006/table">
            <a:tbl>
              <a:tblPr firstRow="1" bandRow="1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tableStyleId>{00A15C55-8517-42AA-B614-E9B94910E393}</a:tableStyleId>
              </a:tblPr>
              <a:tblGrid>
                <a:gridCol w="4064000">
                  <a:extLst>
                    <a:ext uri="{9D8B030D-6E8A-4147-A177-3AD203B41FA5}">
                      <a16:colId xmlns:a16="http://schemas.microsoft.com/office/drawing/2014/main" val="2843660434"/>
                    </a:ext>
                  </a:extLst>
                </a:gridCol>
                <a:gridCol w="4064000">
                  <a:extLst>
                    <a:ext uri="{9D8B030D-6E8A-4147-A177-3AD203B41FA5}">
                      <a16:colId xmlns:a16="http://schemas.microsoft.com/office/drawing/2014/main" val="148894510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de-DE" sz="1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Haben wir mit der richtigen </a:t>
                      </a:r>
                      <a:br>
                        <a:rPr lang="de-DE" sz="1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</a:br>
                      <a:r>
                        <a:rPr lang="de-DE" sz="1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Aufmachung geworben? </a:t>
                      </a:r>
                      <a:r>
                        <a:rPr lang="de-DE" sz="1800" dirty="0">
                          <a:solidFill>
                            <a:schemeClr val="accent6"/>
                          </a:solidFill>
                        </a:rPr>
                        <a:t>	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1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Haben wir da geworben, </a:t>
                      </a:r>
                      <a:br>
                        <a:rPr lang="de-DE" sz="1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</a:br>
                      <a:r>
                        <a:rPr lang="de-DE" sz="1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wo wir die Leute antreffen? </a:t>
                      </a:r>
                      <a:endParaRPr lang="de-DE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3121196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e-DE" sz="1800" dirty="0">
                          <a:solidFill>
                            <a:schemeClr val="accent6"/>
                          </a:solidFill>
                        </a:rPr>
                        <a:t>Prinzipiell ja, aber…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800" dirty="0">
                          <a:solidFill>
                            <a:schemeClr val="accent6"/>
                          </a:solidFill>
                        </a:rPr>
                        <a:t>Prinzipiell ja, aber…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2800088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e-DE" sz="1800" dirty="0">
                          <a:solidFill>
                            <a:schemeClr val="accent2"/>
                          </a:solidFill>
                        </a:rPr>
                        <a:t>Neben dem QR-Code sollte es künftig auch häufiger eine sichtbare Veranstaltungsliste geben unmittelbar geben - das Plakat hat ja existiert.</a:t>
                      </a:r>
                      <a:br>
                        <a:rPr lang="de-DE" sz="1800" dirty="0">
                          <a:solidFill>
                            <a:schemeClr val="accent2"/>
                          </a:solidFill>
                        </a:rPr>
                      </a:br>
                      <a:r>
                        <a:rPr lang="de-DE" sz="1800" dirty="0">
                          <a:solidFill>
                            <a:schemeClr val="accent2"/>
                          </a:solidFill>
                        </a:rPr>
                        <a:t>(Gilt nicht für Vorbeifahrt-Werbung)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1800" dirty="0">
                          <a:solidFill>
                            <a:schemeClr val="accent2"/>
                          </a:solidFill>
                        </a:rPr>
                        <a:t>Die Geschäfte sind nicht für alle Menschen der passende Infoprovider. </a:t>
                      </a:r>
                      <a:r>
                        <a:rPr lang="de-DE" sz="1800" dirty="0">
                          <a:solidFill>
                            <a:schemeClr val="accent2"/>
                          </a:solidFill>
                          <a:sym typeface="Wingdings" panose="05000000000000000000" pitchFamily="2" charset="2"/>
                        </a:rPr>
                        <a:t> Außenwerbung</a:t>
                      </a:r>
                      <a:br>
                        <a:rPr lang="de-DE" sz="1800" dirty="0">
                          <a:solidFill>
                            <a:schemeClr val="accent2"/>
                          </a:solidFill>
                          <a:sym typeface="Wingdings" panose="05000000000000000000" pitchFamily="2" charset="2"/>
                        </a:rPr>
                      </a:br>
                      <a:endParaRPr lang="de-DE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3459625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e-DE" dirty="0">
                          <a:solidFill>
                            <a:schemeClr val="accent2"/>
                          </a:solidFill>
                        </a:rPr>
                        <a:t>Wir sollten über eine große Plakatwand nachdenken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800" dirty="0">
                          <a:solidFill>
                            <a:schemeClr val="accent2"/>
                          </a:solidFill>
                        </a:rPr>
                        <a:t>Menschen holen sich Infos auch aus sozialen Netzen. </a:t>
                      </a:r>
                      <a:r>
                        <a:rPr lang="de-DE" sz="1800" dirty="0">
                          <a:solidFill>
                            <a:schemeClr val="accent2"/>
                          </a:solidFill>
                          <a:sym typeface="Wingdings" panose="05000000000000000000" pitchFamily="2" charset="2"/>
                        </a:rPr>
                        <a:t> </a:t>
                      </a:r>
                      <a:r>
                        <a:rPr lang="de-DE" sz="1800" dirty="0" err="1">
                          <a:solidFill>
                            <a:schemeClr val="accent2"/>
                          </a:solidFill>
                          <a:sym typeface="Wingdings" panose="05000000000000000000" pitchFamily="2" charset="2"/>
                        </a:rPr>
                        <a:t>Tik</a:t>
                      </a:r>
                      <a:r>
                        <a:rPr lang="de-DE" sz="1800" dirty="0">
                          <a:solidFill>
                            <a:schemeClr val="accent2"/>
                          </a:solidFill>
                          <a:sym typeface="Wingdings" panose="05000000000000000000" pitchFamily="2" charset="2"/>
                        </a:rPr>
                        <a:t> </a:t>
                      </a:r>
                      <a:r>
                        <a:rPr lang="de-DE" sz="1800" dirty="0" err="1">
                          <a:solidFill>
                            <a:schemeClr val="accent2"/>
                          </a:solidFill>
                          <a:sym typeface="Wingdings" panose="05000000000000000000" pitchFamily="2" charset="2"/>
                        </a:rPr>
                        <a:t>Tok</a:t>
                      </a:r>
                      <a:r>
                        <a:rPr lang="de-DE" sz="1800" dirty="0">
                          <a:solidFill>
                            <a:schemeClr val="accent2"/>
                          </a:solidFill>
                          <a:sym typeface="Wingdings" panose="05000000000000000000" pitchFamily="2" charset="2"/>
                        </a:rPr>
                        <a:t>, Instagram</a:t>
                      </a:r>
                      <a:endParaRPr lang="de-DE" sz="1800" dirty="0">
                        <a:solidFill>
                          <a:schemeClr val="accent2"/>
                        </a:solidFill>
                      </a:endParaRPr>
                    </a:p>
                    <a:p>
                      <a:endParaRPr lang="de-DE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199375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236376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Grafik 10">
            <a:extLst>
              <a:ext uri="{FF2B5EF4-FFF2-40B4-BE49-F238E27FC236}">
                <a16:creationId xmlns:a16="http://schemas.microsoft.com/office/drawing/2014/main" id="{FEFCB7C9-89A4-D8E8-5E0A-DF6220F08D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400175"/>
          </a:xfrm>
          <a:prstGeom prst="rect">
            <a:avLst/>
          </a:prstGeom>
        </p:spPr>
      </p:pic>
      <p:pic>
        <p:nvPicPr>
          <p:cNvPr id="12" name="Grafik 11">
            <a:extLst>
              <a:ext uri="{FF2B5EF4-FFF2-40B4-BE49-F238E27FC236}">
                <a16:creationId xmlns:a16="http://schemas.microsoft.com/office/drawing/2014/main" id="{4EF05E73-705B-5D34-1AE0-3D43234CF64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3296" y="48471"/>
            <a:ext cx="1283130" cy="1125714"/>
          </a:xfrm>
          <a:prstGeom prst="rect">
            <a:avLst/>
          </a:prstGeom>
        </p:spPr>
      </p:pic>
      <p:graphicFrame>
        <p:nvGraphicFramePr>
          <p:cNvPr id="8" name="Tabelle 7">
            <a:extLst>
              <a:ext uri="{FF2B5EF4-FFF2-40B4-BE49-F238E27FC236}">
                <a16:creationId xmlns:a16="http://schemas.microsoft.com/office/drawing/2014/main" id="{7276B581-6871-483B-F25E-4467CE8C0F5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65817214"/>
              </p:ext>
            </p:extLst>
          </p:nvPr>
        </p:nvGraphicFramePr>
        <p:xfrm>
          <a:off x="640734" y="1531509"/>
          <a:ext cx="9329382" cy="4323080"/>
        </p:xfrm>
        <a:graphic>
          <a:graphicData uri="http://schemas.openxmlformats.org/drawingml/2006/table">
            <a:tbl>
              <a:tblPr firstRow="1" bandRow="1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tableStyleId>{00A15C55-8517-42AA-B614-E9B94910E393}</a:tableStyleId>
              </a:tblPr>
              <a:tblGrid>
                <a:gridCol w="1554897">
                  <a:extLst>
                    <a:ext uri="{9D8B030D-6E8A-4147-A177-3AD203B41FA5}">
                      <a16:colId xmlns:a16="http://schemas.microsoft.com/office/drawing/2014/main" val="4265671633"/>
                    </a:ext>
                  </a:extLst>
                </a:gridCol>
                <a:gridCol w="1554897">
                  <a:extLst>
                    <a:ext uri="{9D8B030D-6E8A-4147-A177-3AD203B41FA5}">
                      <a16:colId xmlns:a16="http://schemas.microsoft.com/office/drawing/2014/main" val="1678637380"/>
                    </a:ext>
                  </a:extLst>
                </a:gridCol>
                <a:gridCol w="1554897">
                  <a:extLst>
                    <a:ext uri="{9D8B030D-6E8A-4147-A177-3AD203B41FA5}">
                      <a16:colId xmlns:a16="http://schemas.microsoft.com/office/drawing/2014/main" val="837387797"/>
                    </a:ext>
                  </a:extLst>
                </a:gridCol>
                <a:gridCol w="1554897">
                  <a:extLst>
                    <a:ext uri="{9D8B030D-6E8A-4147-A177-3AD203B41FA5}">
                      <a16:colId xmlns:a16="http://schemas.microsoft.com/office/drawing/2014/main" val="3011909554"/>
                    </a:ext>
                  </a:extLst>
                </a:gridCol>
                <a:gridCol w="1554897">
                  <a:extLst>
                    <a:ext uri="{9D8B030D-6E8A-4147-A177-3AD203B41FA5}">
                      <a16:colId xmlns:a16="http://schemas.microsoft.com/office/drawing/2014/main" val="3705692969"/>
                    </a:ext>
                  </a:extLst>
                </a:gridCol>
                <a:gridCol w="1554897">
                  <a:extLst>
                    <a:ext uri="{9D8B030D-6E8A-4147-A177-3AD203B41FA5}">
                      <a16:colId xmlns:a16="http://schemas.microsoft.com/office/drawing/2014/main" val="415810215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de-DE" sz="1100" dirty="0">
                          <a:solidFill>
                            <a:schemeClr val="tx1"/>
                          </a:solidFill>
                        </a:rPr>
                        <a:t>Artefakt IST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1100" dirty="0">
                          <a:solidFill>
                            <a:schemeClr val="tx1"/>
                          </a:solidFill>
                        </a:rPr>
                        <a:t>Auflage IST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1100" dirty="0">
                          <a:solidFill>
                            <a:schemeClr val="tx1"/>
                          </a:solidFill>
                        </a:rPr>
                        <a:t>Preis IST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1100" dirty="0">
                          <a:solidFill>
                            <a:schemeClr val="tx1"/>
                          </a:solidFill>
                        </a:rPr>
                        <a:t>Artefakt SOLL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1100" dirty="0">
                          <a:solidFill>
                            <a:schemeClr val="tx1"/>
                          </a:solidFill>
                        </a:rPr>
                        <a:t>Auflage SOLL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1100" dirty="0">
                          <a:solidFill>
                            <a:schemeClr val="tx1"/>
                          </a:solidFill>
                        </a:rPr>
                        <a:t>Preis SOLL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84655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e-DE" sz="1100" dirty="0"/>
                        <a:t>Flyer DIN A6</a:t>
                      </a:r>
                      <a:br>
                        <a:rPr lang="de-DE" sz="1100" dirty="0"/>
                      </a:br>
                      <a:r>
                        <a:rPr lang="de-DE" sz="1100" dirty="0"/>
                        <a:t>beidseitig 90g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1100" dirty="0"/>
                        <a:t>2.000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1100" dirty="0"/>
                        <a:t>28,29 €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1100" dirty="0"/>
                        <a:t>entfällt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1100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1100" dirty="0"/>
                        <a:t>0,00 €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220997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e-DE" sz="1100" dirty="0"/>
                        <a:t>Plakat DIN A4</a:t>
                      </a:r>
                      <a:br>
                        <a:rPr lang="de-DE" sz="1100" dirty="0"/>
                      </a:br>
                      <a:r>
                        <a:rPr lang="de-DE" sz="1100" dirty="0"/>
                        <a:t>Hochformat 135g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1100" dirty="0"/>
                        <a:t>100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1100" dirty="0"/>
                        <a:t>21,19 €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100" dirty="0"/>
                        <a:t>Plakat DIN A4</a:t>
                      </a:r>
                      <a:br>
                        <a:rPr lang="de-DE" sz="1100" dirty="0"/>
                      </a:br>
                      <a:r>
                        <a:rPr lang="de-DE" sz="1100" dirty="0"/>
                        <a:t>Hochformat 135g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1100" dirty="0"/>
                        <a:t>200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1100" dirty="0"/>
                        <a:t>33,43 €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1415983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e-DE" sz="1100" dirty="0"/>
                        <a:t>Plakat DIN A3</a:t>
                      </a:r>
                      <a:br>
                        <a:rPr lang="de-DE" sz="1100" dirty="0"/>
                      </a:br>
                      <a:r>
                        <a:rPr lang="de-DE" sz="1100" dirty="0"/>
                        <a:t>Hochformat 170g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1100" dirty="0"/>
                        <a:t>400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1100" dirty="0"/>
                        <a:t>59,05 €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1100" dirty="0"/>
                        <a:t>Plakat DIN A3</a:t>
                      </a:r>
                      <a:br>
                        <a:rPr lang="de-DE" sz="1100" dirty="0"/>
                      </a:br>
                      <a:r>
                        <a:rPr lang="de-DE" sz="1100" dirty="0"/>
                        <a:t>Querformat 170g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1100" dirty="0"/>
                        <a:t>100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1100" dirty="0"/>
                        <a:t>30,62 €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0945283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e-DE" sz="1100" dirty="0"/>
                        <a:t>Plakat DIN A2</a:t>
                      </a:r>
                      <a:br>
                        <a:rPr lang="de-DE" sz="1100" dirty="0"/>
                      </a:br>
                      <a:r>
                        <a:rPr lang="de-DE" sz="1100" dirty="0"/>
                        <a:t>Querformat 170g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1100" dirty="0"/>
                        <a:t>25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1100" dirty="0"/>
                        <a:t>31,07 €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100" dirty="0"/>
                        <a:t>Plakat DIN A2</a:t>
                      </a:r>
                      <a:br>
                        <a:rPr lang="de-DE" sz="1100" dirty="0"/>
                      </a:br>
                      <a:r>
                        <a:rPr lang="de-DE" sz="1100" dirty="0"/>
                        <a:t>Querformat 170g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1100" dirty="0"/>
                        <a:t>150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1100" dirty="0"/>
                        <a:t>61,55 €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6307897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e-DE" sz="1100" dirty="0"/>
                        <a:t>Flyer DIN A6</a:t>
                      </a:r>
                      <a:br>
                        <a:rPr lang="de-DE" sz="1100" dirty="0"/>
                      </a:br>
                      <a:r>
                        <a:rPr lang="de-DE" sz="1100" dirty="0"/>
                        <a:t>Forschergeist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1100" dirty="0"/>
                        <a:t>1.500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1100" dirty="0"/>
                        <a:t>27,67 €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1100" dirty="0"/>
                        <a:t>entfällt?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endParaRPr lang="de-DE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endParaRPr lang="de-DE" sz="11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2457603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e-DE" sz="1100" dirty="0"/>
                        <a:t>Programmheft</a:t>
                      </a:r>
                      <a:br>
                        <a:rPr lang="de-DE" sz="1100" dirty="0"/>
                      </a:br>
                      <a:r>
                        <a:rPr lang="de-DE" sz="1100" dirty="0"/>
                        <a:t>DIN A5 44-seitig</a:t>
                      </a:r>
                      <a:br>
                        <a:rPr lang="de-DE" sz="1100" dirty="0"/>
                      </a:br>
                      <a:r>
                        <a:rPr lang="de-DE" sz="1100" dirty="0"/>
                        <a:t>135 g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1100" dirty="0"/>
                        <a:t>1.500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1100" dirty="0"/>
                        <a:t>775,53 €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100" dirty="0"/>
                        <a:t>Programmheft</a:t>
                      </a:r>
                      <a:br>
                        <a:rPr lang="de-DE" sz="1100" dirty="0"/>
                      </a:br>
                      <a:r>
                        <a:rPr lang="de-DE" sz="1100" dirty="0"/>
                        <a:t>DIN A5 28-seitig</a:t>
                      </a:r>
                      <a:br>
                        <a:rPr lang="de-DE" sz="1100" dirty="0"/>
                      </a:br>
                      <a:r>
                        <a:rPr lang="de-DE" sz="1100" dirty="0"/>
                        <a:t>135 g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1100" dirty="0"/>
                        <a:t>1.500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1100" dirty="0"/>
                        <a:t>487,38 €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2836316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de-DE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endParaRPr lang="de-DE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endParaRPr lang="de-DE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1100" dirty="0"/>
                        <a:t>Bauzaunplane „Plakat“</a:t>
                      </a:r>
                      <a:br>
                        <a:rPr lang="de-DE" sz="1100" dirty="0"/>
                      </a:br>
                      <a:r>
                        <a:rPr lang="de-DE" sz="1100" dirty="0" err="1"/>
                        <a:t>Airtex</a:t>
                      </a:r>
                      <a:r>
                        <a:rPr lang="de-DE" sz="1100" dirty="0"/>
                        <a:t> 3,50 m x 2,00 m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1100" dirty="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1100" dirty="0"/>
                        <a:t>425,86 €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3003216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de-DE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endParaRPr lang="de-DE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endParaRPr lang="de-DE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1100" dirty="0"/>
                        <a:t>Bauzaunplane „Datum“</a:t>
                      </a:r>
                      <a:br>
                        <a:rPr lang="de-DE" sz="1100" dirty="0"/>
                      </a:br>
                      <a:r>
                        <a:rPr lang="de-DE" sz="1100" dirty="0"/>
                        <a:t>PVC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1100" dirty="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1100" dirty="0"/>
                        <a:t>102,12 €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149992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e-DE" sz="1100" b="1" dirty="0"/>
                        <a:t>SUMME</a:t>
                      </a: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1100" b="1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1100" b="1" dirty="0"/>
                        <a:t>942,80 €</a:t>
                      </a: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1100" b="1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1100" b="1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1100" b="1" dirty="0"/>
                        <a:t>1.140,96 €</a:t>
                      </a:r>
                    </a:p>
                  </a:txBody>
                  <a:tcPr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6835727"/>
                  </a:ext>
                </a:extLst>
              </a:tr>
            </a:tbl>
          </a:graphicData>
        </a:graphic>
      </p:graphicFrame>
      <p:sp>
        <p:nvSpPr>
          <p:cNvPr id="13" name="Titel 1">
            <a:extLst>
              <a:ext uri="{FF2B5EF4-FFF2-40B4-BE49-F238E27FC236}">
                <a16:creationId xmlns:a16="http://schemas.microsoft.com/office/drawing/2014/main" id="{00DB0C06-CAF0-216D-9CE6-2B322D7609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19325" y="272823"/>
            <a:ext cx="6172199" cy="901362"/>
          </a:xfrm>
        </p:spPr>
        <p:txBody>
          <a:bodyPr>
            <a:normAutofit fontScale="90000"/>
          </a:bodyPr>
          <a:lstStyle/>
          <a:p>
            <a:r>
              <a:rPr lang="de-DE" sz="3600" b="1" dirty="0">
                <a:solidFill>
                  <a:srgbClr val="FFC000"/>
                </a:solidFill>
                <a:latin typeface="AvantGarde Bk BT" panose="020B0402020202020204" pitchFamily="34" charset="0"/>
              </a:rPr>
              <a:t>Vorschlag zu </a:t>
            </a:r>
            <a:br>
              <a:rPr lang="de-DE" sz="3600" b="1" dirty="0">
                <a:solidFill>
                  <a:srgbClr val="FFC000"/>
                </a:solidFill>
                <a:latin typeface="AvantGarde Bk BT" panose="020B0402020202020204" pitchFamily="34" charset="0"/>
              </a:rPr>
            </a:br>
            <a:r>
              <a:rPr lang="de-DE" sz="3600" b="1" dirty="0">
                <a:solidFill>
                  <a:srgbClr val="FFC000"/>
                </a:solidFill>
                <a:latin typeface="AvantGarde Bk BT" panose="020B0402020202020204" pitchFamily="34" charset="0"/>
              </a:rPr>
              <a:t>Druckstücken und -volumen</a:t>
            </a:r>
          </a:p>
        </p:txBody>
      </p:sp>
    </p:spTree>
    <p:extLst>
      <p:ext uri="{BB962C8B-B14F-4D97-AF65-F5344CB8AC3E}">
        <p14:creationId xmlns:p14="http://schemas.microsoft.com/office/powerpoint/2010/main" val="59756873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Grafik 10">
            <a:extLst>
              <a:ext uri="{FF2B5EF4-FFF2-40B4-BE49-F238E27FC236}">
                <a16:creationId xmlns:a16="http://schemas.microsoft.com/office/drawing/2014/main" id="{FEFCB7C9-89A4-D8E8-5E0A-DF6220F08D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400175"/>
          </a:xfrm>
          <a:prstGeom prst="rect">
            <a:avLst/>
          </a:prstGeom>
        </p:spPr>
      </p:pic>
      <p:pic>
        <p:nvPicPr>
          <p:cNvPr id="12" name="Grafik 11">
            <a:extLst>
              <a:ext uri="{FF2B5EF4-FFF2-40B4-BE49-F238E27FC236}">
                <a16:creationId xmlns:a16="http://schemas.microsoft.com/office/drawing/2014/main" id="{4EF05E73-705B-5D34-1AE0-3D43234CF64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3296" y="48471"/>
            <a:ext cx="1283130" cy="1125714"/>
          </a:xfrm>
          <a:prstGeom prst="rect">
            <a:avLst/>
          </a:prstGeom>
        </p:spPr>
      </p:pic>
      <p:sp>
        <p:nvSpPr>
          <p:cNvPr id="13" name="Titel 1">
            <a:extLst>
              <a:ext uri="{FF2B5EF4-FFF2-40B4-BE49-F238E27FC236}">
                <a16:creationId xmlns:a16="http://schemas.microsoft.com/office/drawing/2014/main" id="{00DB0C06-CAF0-216D-9CE6-2B322D7609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19325" y="272823"/>
            <a:ext cx="6172199" cy="901362"/>
          </a:xfrm>
        </p:spPr>
        <p:txBody>
          <a:bodyPr>
            <a:normAutofit/>
          </a:bodyPr>
          <a:lstStyle/>
          <a:p>
            <a:r>
              <a:rPr lang="de-DE" sz="3600" b="1" dirty="0">
                <a:solidFill>
                  <a:srgbClr val="FFC000"/>
                </a:solidFill>
                <a:latin typeface="AvantGarde Bk BT" panose="020B0402020202020204" pitchFamily="34" charset="0"/>
              </a:rPr>
              <a:t>Sonstige Gedanken</a:t>
            </a:r>
          </a:p>
        </p:txBody>
      </p:sp>
      <p:sp>
        <p:nvSpPr>
          <p:cNvPr id="2" name="Textfeld 1">
            <a:extLst>
              <a:ext uri="{FF2B5EF4-FFF2-40B4-BE49-F238E27FC236}">
                <a16:creationId xmlns:a16="http://schemas.microsoft.com/office/drawing/2014/main" id="{ED549141-ED3F-DD77-999D-0D7CBC886FB7}"/>
              </a:ext>
            </a:extLst>
          </p:cNvPr>
          <p:cNvSpPr txBox="1"/>
          <p:nvPr/>
        </p:nvSpPr>
        <p:spPr>
          <a:xfrm>
            <a:off x="371475" y="1819275"/>
            <a:ext cx="6581776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>
                <a:solidFill>
                  <a:srgbClr val="C00000"/>
                </a:solidFill>
              </a:rPr>
              <a:t>Geringes Interesse an Band-Abenden</a:t>
            </a:r>
          </a:p>
          <a:p>
            <a:r>
              <a:rPr lang="de-DE" dirty="0"/>
              <a:t>Konkurrenz bei den „Bands im Zelt“ war mit dem Bierfest zu groß. </a:t>
            </a:r>
          </a:p>
          <a:p>
            <a:r>
              <a:rPr lang="de-DE" dirty="0"/>
              <a:t>Die Location war schlecht erreichbar.</a:t>
            </a:r>
          </a:p>
          <a:p>
            <a:r>
              <a:rPr lang="de-DE" dirty="0"/>
              <a:t>Bands bringen offensichtlich keinen eigenen </a:t>
            </a:r>
            <a:r>
              <a:rPr lang="de-DE" dirty="0" err="1"/>
              <a:t>Fankreis</a:t>
            </a:r>
            <a:r>
              <a:rPr lang="de-DE" dirty="0"/>
              <a:t> mit.</a:t>
            </a:r>
          </a:p>
          <a:p>
            <a:r>
              <a:rPr lang="de-DE" dirty="0"/>
              <a:t>Das war wohl auch bei School </a:t>
            </a:r>
            <a:r>
              <a:rPr lang="de-DE" dirty="0" err="1"/>
              <a:t>of</a:t>
            </a:r>
            <a:r>
              <a:rPr lang="de-DE" dirty="0"/>
              <a:t> Rock so.</a:t>
            </a:r>
            <a:br>
              <a:rPr lang="de-DE" dirty="0"/>
            </a:br>
            <a:endParaRPr lang="de-DE" dirty="0"/>
          </a:p>
          <a:p>
            <a:r>
              <a:rPr lang="de-DE" dirty="0">
                <a:solidFill>
                  <a:schemeClr val="accent2"/>
                </a:solidFill>
              </a:rPr>
              <a:t>Vorschlag 1:</a:t>
            </a:r>
          </a:p>
          <a:p>
            <a:r>
              <a:rPr lang="de-DE" dirty="0"/>
              <a:t>Nur eine Band-Veranstaltung und die Bands spielen an sich kürzer: </a:t>
            </a:r>
            <a:br>
              <a:rPr lang="de-DE" dirty="0"/>
            </a:br>
            <a:r>
              <a:rPr lang="de-DE" dirty="0"/>
              <a:t>1 x 45 Minuten</a:t>
            </a:r>
          </a:p>
          <a:p>
            <a:endParaRPr lang="de-DE" dirty="0"/>
          </a:p>
          <a:p>
            <a:r>
              <a:rPr lang="de-DE" dirty="0"/>
              <a:t>Wir lassen fünf Bands spielen =  225 Minuten netto, </a:t>
            </a:r>
            <a:br>
              <a:rPr lang="de-DE" dirty="0"/>
            </a:br>
            <a:r>
              <a:rPr lang="de-DE" dirty="0">
                <a:sym typeface="Wingdings" panose="05000000000000000000" pitchFamily="2" charset="2"/>
              </a:rPr>
              <a:t> </a:t>
            </a:r>
            <a:r>
              <a:rPr lang="de-DE" dirty="0"/>
              <a:t>bei Beginn 18:00 Uhr wären wir mit Wechselpause bei 22:00 Uhr</a:t>
            </a:r>
          </a:p>
          <a:p>
            <a:endParaRPr lang="de-DE" dirty="0"/>
          </a:p>
          <a:p>
            <a:r>
              <a:rPr lang="de-DE" dirty="0">
                <a:solidFill>
                  <a:schemeClr val="accent2"/>
                </a:solidFill>
              </a:rPr>
              <a:t>Vorschlag 2:</a:t>
            </a:r>
            <a:br>
              <a:rPr lang="de-DE" dirty="0"/>
            </a:br>
            <a:r>
              <a:rPr lang="de-DE" dirty="0"/>
              <a:t>Wäre eine Integration ins Bierfest und eine Bühne auf dem </a:t>
            </a:r>
            <a:br>
              <a:rPr lang="de-DE" dirty="0"/>
            </a:br>
            <a:r>
              <a:rPr lang="de-DE" dirty="0"/>
              <a:t>Marktplatz dafür denkbar?</a:t>
            </a:r>
          </a:p>
        </p:txBody>
      </p:sp>
      <p:cxnSp>
        <p:nvCxnSpPr>
          <p:cNvPr id="4" name="Gerader Verbinder 3">
            <a:extLst>
              <a:ext uri="{FF2B5EF4-FFF2-40B4-BE49-F238E27FC236}">
                <a16:creationId xmlns:a16="http://schemas.microsoft.com/office/drawing/2014/main" id="{DCE1024F-9924-4A45-354C-4CC7B3389E7A}"/>
              </a:ext>
            </a:extLst>
          </p:cNvPr>
          <p:cNvCxnSpPr>
            <a:cxnSpLocks/>
          </p:cNvCxnSpPr>
          <p:nvPr/>
        </p:nvCxnSpPr>
        <p:spPr>
          <a:xfrm>
            <a:off x="7210425" y="1447008"/>
            <a:ext cx="0" cy="5172867"/>
          </a:xfrm>
          <a:prstGeom prst="lin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6" name="Textfeld 5">
            <a:extLst>
              <a:ext uri="{FF2B5EF4-FFF2-40B4-BE49-F238E27FC236}">
                <a16:creationId xmlns:a16="http://schemas.microsoft.com/office/drawing/2014/main" id="{C47AD2B5-D782-1B3D-DAAC-F5D4C244F4AA}"/>
              </a:ext>
            </a:extLst>
          </p:cNvPr>
          <p:cNvSpPr txBox="1"/>
          <p:nvPr/>
        </p:nvSpPr>
        <p:spPr>
          <a:xfrm>
            <a:off x="7467600" y="1906363"/>
            <a:ext cx="4477657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>
                <a:solidFill>
                  <a:srgbClr val="C00000"/>
                </a:solidFill>
                <a:sym typeface="Wingdings" panose="05000000000000000000" pitchFamily="2" charset="2"/>
              </a:rPr>
              <a:t>Werbung im angrenzenden Raum?</a:t>
            </a:r>
          </a:p>
          <a:p>
            <a:r>
              <a:rPr lang="de-DE" dirty="0">
                <a:sym typeface="Wingdings" panose="05000000000000000000" pitchFamily="2" charset="2"/>
              </a:rPr>
              <a:t>Wie groß ist das Besucherpotenzial im Stadtbezirk?</a:t>
            </a:r>
          </a:p>
          <a:p>
            <a:r>
              <a:rPr lang="de-DE" dirty="0">
                <a:sym typeface="Wingdings" panose="05000000000000000000" pitchFamily="2" charset="2"/>
              </a:rPr>
              <a:t>Würde Werbung außerhalb des Stadtbezirks lohnen?</a:t>
            </a:r>
            <a:endParaRPr lang="de-DE" dirty="0"/>
          </a:p>
          <a:p>
            <a:endParaRPr lang="de-DE" dirty="0"/>
          </a:p>
          <a:p>
            <a:r>
              <a:rPr lang="de-DE" dirty="0"/>
              <a:t>Wir müssen stärker darauf achten, dass keine kostenpflichtigen Angebote dabei sind.</a:t>
            </a:r>
          </a:p>
          <a:p>
            <a:endParaRPr lang="de-DE" dirty="0"/>
          </a:p>
          <a:p>
            <a:r>
              <a:rPr lang="de-DE" dirty="0"/>
              <a:t>Die Selbstorganisierten Events waren gut besucht (Jugendfreizeitstätte auch?) und liefen. </a:t>
            </a:r>
            <a:r>
              <a:rPr lang="de-DE" dirty="0">
                <a:sym typeface="Wingdings" panose="05000000000000000000" pitchFamily="2" charset="2"/>
              </a:rPr>
              <a:t> unbedingt beibehalten</a:t>
            </a:r>
          </a:p>
          <a:p>
            <a:endParaRPr lang="de-DE" dirty="0">
              <a:sym typeface="Wingdings" panose="05000000000000000000" pitchFamily="2" charset="2"/>
            </a:endParaRPr>
          </a:p>
          <a:p>
            <a:endParaRPr lang="de-DE" dirty="0">
              <a:sym typeface="Wingdings" panose="05000000000000000000" pitchFamily="2" charset="2"/>
            </a:endParaRPr>
          </a:p>
        </p:txBody>
      </p:sp>
    </p:spTree>
    <p:extLst>
      <p:ext uri="{BB962C8B-B14F-4D97-AF65-F5344CB8AC3E}">
        <p14:creationId xmlns:p14="http://schemas.microsoft.com/office/powerpoint/2010/main" val="22578012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423</Words>
  <Application>Microsoft Office PowerPoint</Application>
  <PresentationFormat>Breitbild</PresentationFormat>
  <Paragraphs>79</Paragraphs>
  <Slides>3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5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3</vt:i4>
      </vt:variant>
    </vt:vector>
  </HeadingPairs>
  <TitlesOfParts>
    <vt:vector size="9" baseType="lpstr">
      <vt:lpstr>Arial</vt:lpstr>
      <vt:lpstr>AvantGarde Bk BT</vt:lpstr>
      <vt:lpstr>Calibri</vt:lpstr>
      <vt:lpstr>Calibri Light</vt:lpstr>
      <vt:lpstr>Wingdings</vt:lpstr>
      <vt:lpstr>Office</vt:lpstr>
      <vt:lpstr>Gedanken zur  Werbestrategie für 2025</vt:lpstr>
      <vt:lpstr>Vorschlag zu  Druckstücken und -volumen</vt:lpstr>
      <vt:lpstr>Sonstige Gedanken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Stefan Klebs</dc:creator>
  <cp:lastModifiedBy>Stefan Klebs</cp:lastModifiedBy>
  <cp:revision>9</cp:revision>
  <dcterms:created xsi:type="dcterms:W3CDTF">2024-09-29T17:36:47Z</dcterms:created>
  <dcterms:modified xsi:type="dcterms:W3CDTF">2025-02-18T17:15:50Z</dcterms:modified>
</cp:coreProperties>
</file>